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485" r:id="rId2"/>
    <p:sldId id="396" r:id="rId3"/>
    <p:sldId id="397" r:id="rId4"/>
    <p:sldId id="488" r:id="rId5"/>
    <p:sldId id="499" r:id="rId6"/>
    <p:sldId id="498" r:id="rId7"/>
    <p:sldId id="502" r:id="rId8"/>
    <p:sldId id="500" r:id="rId9"/>
    <p:sldId id="501" r:id="rId10"/>
    <p:sldId id="508" r:id="rId11"/>
    <p:sldId id="509" r:id="rId12"/>
    <p:sldId id="507" r:id="rId13"/>
    <p:sldId id="503" r:id="rId14"/>
    <p:sldId id="504" r:id="rId15"/>
    <p:sldId id="511" r:id="rId16"/>
    <p:sldId id="506" r:id="rId17"/>
    <p:sldId id="516" r:id="rId18"/>
    <p:sldId id="517" r:id="rId19"/>
    <p:sldId id="510" r:id="rId20"/>
    <p:sldId id="512" r:id="rId21"/>
    <p:sldId id="513" r:id="rId22"/>
    <p:sldId id="514" r:id="rId23"/>
    <p:sldId id="515" r:id="rId24"/>
    <p:sldId id="520" r:id="rId25"/>
    <p:sldId id="518"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Verdana" panose="020B060403050404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88"/>
            <p14:sldId id="499"/>
            <p14:sldId id="498"/>
            <p14:sldId id="502"/>
            <p14:sldId id="500"/>
            <p14:sldId id="501"/>
            <p14:sldId id="508"/>
            <p14:sldId id="509"/>
            <p14:sldId id="507"/>
            <p14:sldId id="503"/>
            <p14:sldId id="504"/>
            <p14:sldId id="511"/>
            <p14:sldId id="506"/>
            <p14:sldId id="516"/>
            <p14:sldId id="517"/>
            <p14:sldId id="510"/>
            <p14:sldId id="512"/>
            <p14:sldId id="513"/>
            <p14:sldId id="514"/>
            <p14:sldId id="515"/>
            <p14:sldId id="520"/>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8" autoAdjust="0"/>
    <p:restoredTop sz="56595" autoAdjust="0"/>
  </p:normalViewPr>
  <p:slideViewPr>
    <p:cSldViewPr snapToGrid="0">
      <p:cViewPr varScale="1">
        <p:scale>
          <a:sx n="85" d="100"/>
          <a:sy n="85" d="100"/>
        </p:scale>
        <p:origin x="1760" y="176"/>
      </p:cViewPr>
      <p:guideLst/>
    </p:cSldViewPr>
  </p:slideViewPr>
  <p:notesTextViewPr>
    <p:cViewPr>
      <p:scale>
        <a:sx n="3" d="2"/>
        <a:sy n="3" d="2"/>
      </p:scale>
      <p:origin x="0" y="-416"/>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3C8F2B9-F583-4776-90A6-AFF230975E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25025A8-ACA9-4242-8ACB-7906155D0F27}">
      <dgm:prSet/>
      <dgm:spPr/>
      <dgm:t>
        <a:bodyPr/>
        <a:lstStyle/>
        <a:p>
          <a:r>
            <a:rPr lang="en-US"/>
            <a:t>Intuition: Design is an evolutionary process</a:t>
          </a:r>
        </a:p>
      </dgm:t>
    </dgm:pt>
    <dgm:pt modelId="{36B2452D-C536-45ED-B996-D272C79D1352}" type="parTrans" cxnId="{BF0AACA8-DAA4-443C-AE9F-98A27D8A3DE4}">
      <dgm:prSet/>
      <dgm:spPr/>
      <dgm:t>
        <a:bodyPr/>
        <a:lstStyle/>
        <a:p>
          <a:endParaRPr lang="en-US"/>
        </a:p>
      </dgm:t>
    </dgm:pt>
    <dgm:pt modelId="{8CA6F659-F945-47E0-9101-2163CEEAF2EC}" type="sibTrans" cxnId="{BF0AACA8-DAA4-443C-AE9F-98A27D8A3DE4}">
      <dgm:prSet/>
      <dgm:spPr/>
      <dgm:t>
        <a:bodyPr/>
        <a:lstStyle/>
        <a:p>
          <a:endParaRPr lang="en-US"/>
        </a:p>
      </dgm:t>
    </dgm:pt>
    <dgm:pt modelId="{0D586093-74D4-4F64-8A90-A8866295798A}">
      <dgm:prSet/>
      <dgm:spPr/>
      <dgm:t>
        <a:bodyPr/>
        <a:lstStyle/>
        <a:p>
          <a:r>
            <a:rPr lang="en-US"/>
            <a:t>As you improve test and implementation, design will become more apparent</a:t>
          </a:r>
        </a:p>
      </dgm:t>
    </dgm:pt>
    <dgm:pt modelId="{5D6FE802-84B6-418E-8ADC-62D9EAAE1D1F}" type="parTrans" cxnId="{28CBA51D-1D69-48B4-AA1D-2211D1BBDD92}">
      <dgm:prSet/>
      <dgm:spPr/>
      <dgm:t>
        <a:bodyPr/>
        <a:lstStyle/>
        <a:p>
          <a:endParaRPr lang="en-US"/>
        </a:p>
      </dgm:t>
    </dgm:pt>
    <dgm:pt modelId="{8337718F-71E1-4258-90A6-617BDC892699}" type="sibTrans" cxnId="{28CBA51D-1D69-48B4-AA1D-2211D1BBDD92}">
      <dgm:prSet/>
      <dgm:spPr/>
      <dgm:t>
        <a:bodyPr/>
        <a:lstStyle/>
        <a:p>
          <a:endParaRPr lang="en-US"/>
        </a:p>
      </dgm:t>
    </dgm:pt>
    <dgm:pt modelId="{E3F5E9CC-8918-42AA-82EB-B6C9A21DEA6B}">
      <dgm:prSet/>
      <dgm:spPr/>
      <dgm:t>
        <a:bodyPr/>
        <a:lstStyle/>
        <a:p>
          <a:r>
            <a:rPr lang="en-US"/>
            <a:t>Refactoring steps might include: remove duplicate code, split big methods, modify inheritance, etc.</a:t>
          </a:r>
        </a:p>
      </dgm:t>
    </dgm:pt>
    <dgm:pt modelId="{C6AB63AF-1AF5-4DFE-99B0-EAE1EF0549ED}" type="parTrans" cxnId="{3DEB816A-EF8B-4140-968C-39E9CAAD8A56}">
      <dgm:prSet/>
      <dgm:spPr/>
      <dgm:t>
        <a:bodyPr/>
        <a:lstStyle/>
        <a:p>
          <a:endParaRPr lang="en-US"/>
        </a:p>
      </dgm:t>
    </dgm:pt>
    <dgm:pt modelId="{B56AAB0E-1954-4A4A-BC6A-D72A6E5283AB}" type="sibTrans" cxnId="{3DEB816A-EF8B-4140-968C-39E9CAAD8A56}">
      <dgm:prSet/>
      <dgm:spPr/>
      <dgm:t>
        <a:bodyPr/>
        <a:lstStyle/>
        <a:p>
          <a:endParaRPr lang="en-US"/>
        </a:p>
      </dgm:t>
    </dgm:pt>
    <dgm:pt modelId="{9431CF37-614C-42EB-A900-ADC9CC01B845}" type="pres">
      <dgm:prSet presAssocID="{03C8F2B9-F583-4776-90A6-AFF230975EDF}" presName="root" presStyleCnt="0">
        <dgm:presLayoutVars>
          <dgm:dir/>
          <dgm:resizeHandles val="exact"/>
        </dgm:presLayoutVars>
      </dgm:prSet>
      <dgm:spPr/>
    </dgm:pt>
    <dgm:pt modelId="{14804449-7778-45E0-92B8-1E373C8FB124}" type="pres">
      <dgm:prSet presAssocID="{625025A8-ACA9-4242-8ACB-7906155D0F27}" presName="compNode" presStyleCnt="0"/>
      <dgm:spPr/>
    </dgm:pt>
    <dgm:pt modelId="{DC6476A2-E798-4C0E-9595-5089AA347266}" type="pres">
      <dgm:prSet presAssocID="{625025A8-ACA9-4242-8ACB-7906155D0F27}" presName="bgRect" presStyleLbl="bgShp" presStyleIdx="0" presStyleCnt="3"/>
      <dgm:spPr/>
    </dgm:pt>
    <dgm:pt modelId="{A7B46671-E0A2-4BB5-85A3-3FDB490E466E}" type="pres">
      <dgm:prSet presAssocID="{625025A8-ACA9-4242-8ACB-7906155D0F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E7BB71E-FDFD-4D3F-998B-859859DE445B}" type="pres">
      <dgm:prSet presAssocID="{625025A8-ACA9-4242-8ACB-7906155D0F27}" presName="spaceRect" presStyleCnt="0"/>
      <dgm:spPr/>
    </dgm:pt>
    <dgm:pt modelId="{98559204-C439-4ACE-B85C-4F82EDEF8AC0}" type="pres">
      <dgm:prSet presAssocID="{625025A8-ACA9-4242-8ACB-7906155D0F27}" presName="parTx" presStyleLbl="revTx" presStyleIdx="0" presStyleCnt="3">
        <dgm:presLayoutVars>
          <dgm:chMax val="0"/>
          <dgm:chPref val="0"/>
        </dgm:presLayoutVars>
      </dgm:prSet>
      <dgm:spPr/>
    </dgm:pt>
    <dgm:pt modelId="{DE13D27B-845E-485B-98F9-EFCEE14F80AF}" type="pres">
      <dgm:prSet presAssocID="{8CA6F659-F945-47E0-9101-2163CEEAF2EC}" presName="sibTrans" presStyleCnt="0"/>
      <dgm:spPr/>
    </dgm:pt>
    <dgm:pt modelId="{6A1A59A6-793A-4195-A599-AB0A9E5061FA}" type="pres">
      <dgm:prSet presAssocID="{0D586093-74D4-4F64-8A90-A8866295798A}" presName="compNode" presStyleCnt="0"/>
      <dgm:spPr/>
    </dgm:pt>
    <dgm:pt modelId="{03DD203E-A959-4CAD-A22B-52308EE23934}" type="pres">
      <dgm:prSet presAssocID="{0D586093-74D4-4F64-8A90-A8866295798A}" presName="bgRect" presStyleLbl="bgShp" presStyleIdx="1" presStyleCnt="3"/>
      <dgm:spPr/>
    </dgm:pt>
    <dgm:pt modelId="{AD9F8983-37BC-4C49-BDDB-4E36222EC820}" type="pres">
      <dgm:prSet presAssocID="{0D586093-74D4-4F64-8A90-A886629579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677FD96-A2B1-4621-9C3F-225413E474C4}" type="pres">
      <dgm:prSet presAssocID="{0D586093-74D4-4F64-8A90-A8866295798A}" presName="spaceRect" presStyleCnt="0"/>
      <dgm:spPr/>
    </dgm:pt>
    <dgm:pt modelId="{BA75FD51-6851-4A6A-9CDC-FBB564E28F66}" type="pres">
      <dgm:prSet presAssocID="{0D586093-74D4-4F64-8A90-A8866295798A}" presName="parTx" presStyleLbl="revTx" presStyleIdx="1" presStyleCnt="3">
        <dgm:presLayoutVars>
          <dgm:chMax val="0"/>
          <dgm:chPref val="0"/>
        </dgm:presLayoutVars>
      </dgm:prSet>
      <dgm:spPr/>
    </dgm:pt>
    <dgm:pt modelId="{B20A0E4F-6DEB-4A1F-8094-CFF583F695E1}" type="pres">
      <dgm:prSet presAssocID="{8337718F-71E1-4258-90A6-617BDC892699}" presName="sibTrans" presStyleCnt="0"/>
      <dgm:spPr/>
    </dgm:pt>
    <dgm:pt modelId="{E47DAFB4-99F1-4352-93C1-69ACDDA00DCB}" type="pres">
      <dgm:prSet presAssocID="{E3F5E9CC-8918-42AA-82EB-B6C9A21DEA6B}" presName="compNode" presStyleCnt="0"/>
      <dgm:spPr/>
    </dgm:pt>
    <dgm:pt modelId="{FEAA81F4-1CEA-4B8F-9024-D890E2EA114B}" type="pres">
      <dgm:prSet presAssocID="{E3F5E9CC-8918-42AA-82EB-B6C9A21DEA6B}" presName="bgRect" presStyleLbl="bgShp" presStyleIdx="2" presStyleCnt="3"/>
      <dgm:spPr/>
    </dgm:pt>
    <dgm:pt modelId="{A90FB5A9-F92C-4B40-A855-A4DCADB51563}" type="pres">
      <dgm:prSet presAssocID="{E3F5E9CC-8918-42AA-82EB-B6C9A21DEA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3087513-5DE7-439E-9368-E25C91C93B8B}" type="pres">
      <dgm:prSet presAssocID="{E3F5E9CC-8918-42AA-82EB-B6C9A21DEA6B}" presName="spaceRect" presStyleCnt="0"/>
      <dgm:spPr/>
    </dgm:pt>
    <dgm:pt modelId="{233D7B72-ED5F-41E5-9DA6-C947629CFF14}" type="pres">
      <dgm:prSet presAssocID="{E3F5E9CC-8918-42AA-82EB-B6C9A21DEA6B}" presName="parTx" presStyleLbl="revTx" presStyleIdx="2" presStyleCnt="3">
        <dgm:presLayoutVars>
          <dgm:chMax val="0"/>
          <dgm:chPref val="0"/>
        </dgm:presLayoutVars>
      </dgm:prSet>
      <dgm:spPr/>
    </dgm:pt>
  </dgm:ptLst>
  <dgm:cxnLst>
    <dgm:cxn modelId="{28CBA51D-1D69-48B4-AA1D-2211D1BBDD92}" srcId="{03C8F2B9-F583-4776-90A6-AFF230975EDF}" destId="{0D586093-74D4-4F64-8A90-A8866295798A}" srcOrd="1" destOrd="0" parTransId="{5D6FE802-84B6-418E-8ADC-62D9EAAE1D1F}" sibTransId="{8337718F-71E1-4258-90A6-617BDC892699}"/>
    <dgm:cxn modelId="{3DEB816A-EF8B-4140-968C-39E9CAAD8A56}" srcId="{03C8F2B9-F583-4776-90A6-AFF230975EDF}" destId="{E3F5E9CC-8918-42AA-82EB-B6C9A21DEA6B}" srcOrd="2" destOrd="0" parTransId="{C6AB63AF-1AF5-4DFE-99B0-EAE1EF0549ED}" sibTransId="{B56AAB0E-1954-4A4A-BC6A-D72A6E5283AB}"/>
    <dgm:cxn modelId="{9351386E-DFA4-984E-B197-5ACB4A75E62A}" type="presOf" srcId="{625025A8-ACA9-4242-8ACB-7906155D0F27}" destId="{98559204-C439-4ACE-B85C-4F82EDEF8AC0}" srcOrd="0" destOrd="0" presId="urn:microsoft.com/office/officeart/2018/2/layout/IconVerticalSolidList"/>
    <dgm:cxn modelId="{B5511382-6E42-7D4E-8D9C-40F083681C02}" type="presOf" srcId="{03C8F2B9-F583-4776-90A6-AFF230975EDF}" destId="{9431CF37-614C-42EB-A900-ADC9CC01B845}" srcOrd="0" destOrd="0" presId="urn:microsoft.com/office/officeart/2018/2/layout/IconVerticalSolidList"/>
    <dgm:cxn modelId="{BF0AACA8-DAA4-443C-AE9F-98A27D8A3DE4}" srcId="{03C8F2B9-F583-4776-90A6-AFF230975EDF}" destId="{625025A8-ACA9-4242-8ACB-7906155D0F27}" srcOrd="0" destOrd="0" parTransId="{36B2452D-C536-45ED-B996-D272C79D1352}" sibTransId="{8CA6F659-F945-47E0-9101-2163CEEAF2EC}"/>
    <dgm:cxn modelId="{E85BA5B9-19F5-284B-A5C5-9E05F15289EB}" type="presOf" srcId="{E3F5E9CC-8918-42AA-82EB-B6C9A21DEA6B}" destId="{233D7B72-ED5F-41E5-9DA6-C947629CFF14}" srcOrd="0" destOrd="0" presId="urn:microsoft.com/office/officeart/2018/2/layout/IconVerticalSolidList"/>
    <dgm:cxn modelId="{833EE8C5-7A0B-4B4C-A2CB-0E5724B7D9D1}" type="presOf" srcId="{0D586093-74D4-4F64-8A90-A8866295798A}" destId="{BA75FD51-6851-4A6A-9CDC-FBB564E28F66}" srcOrd="0" destOrd="0" presId="urn:microsoft.com/office/officeart/2018/2/layout/IconVerticalSolidList"/>
    <dgm:cxn modelId="{FEAC4533-7748-1C4B-A614-4304BC8B75AF}" type="presParOf" srcId="{9431CF37-614C-42EB-A900-ADC9CC01B845}" destId="{14804449-7778-45E0-92B8-1E373C8FB124}" srcOrd="0" destOrd="0" presId="urn:microsoft.com/office/officeart/2018/2/layout/IconVerticalSolidList"/>
    <dgm:cxn modelId="{FA3C8951-AB4F-5C45-A434-FA70921BAAD0}" type="presParOf" srcId="{14804449-7778-45E0-92B8-1E373C8FB124}" destId="{DC6476A2-E798-4C0E-9595-5089AA347266}" srcOrd="0" destOrd="0" presId="urn:microsoft.com/office/officeart/2018/2/layout/IconVerticalSolidList"/>
    <dgm:cxn modelId="{C0504E46-32C9-B64E-B27A-2A98F87E898D}" type="presParOf" srcId="{14804449-7778-45E0-92B8-1E373C8FB124}" destId="{A7B46671-E0A2-4BB5-85A3-3FDB490E466E}" srcOrd="1" destOrd="0" presId="urn:microsoft.com/office/officeart/2018/2/layout/IconVerticalSolidList"/>
    <dgm:cxn modelId="{2D6CA80D-20BD-064C-8C3D-0D8C12734057}" type="presParOf" srcId="{14804449-7778-45E0-92B8-1E373C8FB124}" destId="{0E7BB71E-FDFD-4D3F-998B-859859DE445B}" srcOrd="2" destOrd="0" presId="urn:microsoft.com/office/officeart/2018/2/layout/IconVerticalSolidList"/>
    <dgm:cxn modelId="{0E54EFB6-40B8-8748-9175-44445C81B05A}" type="presParOf" srcId="{14804449-7778-45E0-92B8-1E373C8FB124}" destId="{98559204-C439-4ACE-B85C-4F82EDEF8AC0}" srcOrd="3" destOrd="0" presId="urn:microsoft.com/office/officeart/2018/2/layout/IconVerticalSolidList"/>
    <dgm:cxn modelId="{352CFC0E-BD1B-8642-9CE6-D9320B7745E8}" type="presParOf" srcId="{9431CF37-614C-42EB-A900-ADC9CC01B845}" destId="{DE13D27B-845E-485B-98F9-EFCEE14F80AF}" srcOrd="1" destOrd="0" presId="urn:microsoft.com/office/officeart/2018/2/layout/IconVerticalSolidList"/>
    <dgm:cxn modelId="{51F65A16-B381-924A-A9A4-5525752DFADA}" type="presParOf" srcId="{9431CF37-614C-42EB-A900-ADC9CC01B845}" destId="{6A1A59A6-793A-4195-A599-AB0A9E5061FA}" srcOrd="2" destOrd="0" presId="urn:microsoft.com/office/officeart/2018/2/layout/IconVerticalSolidList"/>
    <dgm:cxn modelId="{63362461-3F16-1542-AE93-DDF1272C11EF}" type="presParOf" srcId="{6A1A59A6-793A-4195-A599-AB0A9E5061FA}" destId="{03DD203E-A959-4CAD-A22B-52308EE23934}" srcOrd="0" destOrd="0" presId="urn:microsoft.com/office/officeart/2018/2/layout/IconVerticalSolidList"/>
    <dgm:cxn modelId="{9D0C6BF8-5EC4-1747-87FA-5846B026322F}" type="presParOf" srcId="{6A1A59A6-793A-4195-A599-AB0A9E5061FA}" destId="{AD9F8983-37BC-4C49-BDDB-4E36222EC820}" srcOrd="1" destOrd="0" presId="urn:microsoft.com/office/officeart/2018/2/layout/IconVerticalSolidList"/>
    <dgm:cxn modelId="{BF0F8A3B-1973-F744-AB89-4267A67DFF5A}" type="presParOf" srcId="{6A1A59A6-793A-4195-A599-AB0A9E5061FA}" destId="{0677FD96-A2B1-4621-9C3F-225413E474C4}" srcOrd="2" destOrd="0" presId="urn:microsoft.com/office/officeart/2018/2/layout/IconVerticalSolidList"/>
    <dgm:cxn modelId="{B718793F-3D72-2B42-8D66-F54D87880627}" type="presParOf" srcId="{6A1A59A6-793A-4195-A599-AB0A9E5061FA}" destId="{BA75FD51-6851-4A6A-9CDC-FBB564E28F66}" srcOrd="3" destOrd="0" presId="urn:microsoft.com/office/officeart/2018/2/layout/IconVerticalSolidList"/>
    <dgm:cxn modelId="{4C14A0DC-44F1-754D-9DF3-80356A973994}" type="presParOf" srcId="{9431CF37-614C-42EB-A900-ADC9CC01B845}" destId="{B20A0E4F-6DEB-4A1F-8094-CFF583F695E1}" srcOrd="3" destOrd="0" presId="urn:microsoft.com/office/officeart/2018/2/layout/IconVerticalSolidList"/>
    <dgm:cxn modelId="{F118BC47-EE92-F641-ABDF-8BAA5DD25BC6}" type="presParOf" srcId="{9431CF37-614C-42EB-A900-ADC9CC01B845}" destId="{E47DAFB4-99F1-4352-93C1-69ACDDA00DCB}" srcOrd="4" destOrd="0" presId="urn:microsoft.com/office/officeart/2018/2/layout/IconVerticalSolidList"/>
    <dgm:cxn modelId="{D3B9733B-846E-1C4E-A9A2-4C9243FC5B68}" type="presParOf" srcId="{E47DAFB4-99F1-4352-93C1-69ACDDA00DCB}" destId="{FEAA81F4-1CEA-4B8F-9024-D890E2EA114B}" srcOrd="0" destOrd="0" presId="urn:microsoft.com/office/officeart/2018/2/layout/IconVerticalSolidList"/>
    <dgm:cxn modelId="{C6A6184D-8A59-3145-AEB4-FDE68E1F319C}" type="presParOf" srcId="{E47DAFB4-99F1-4352-93C1-69ACDDA00DCB}" destId="{A90FB5A9-F92C-4B40-A855-A4DCADB51563}" srcOrd="1" destOrd="0" presId="urn:microsoft.com/office/officeart/2018/2/layout/IconVerticalSolidList"/>
    <dgm:cxn modelId="{296441FE-7463-154A-9999-F29721585757}" type="presParOf" srcId="{E47DAFB4-99F1-4352-93C1-69ACDDA00DCB}" destId="{73087513-5DE7-439E-9368-E25C91C93B8B}" srcOrd="2" destOrd="0" presId="urn:microsoft.com/office/officeart/2018/2/layout/IconVerticalSolidList"/>
    <dgm:cxn modelId="{51ED6FA8-6FE7-1742-97D8-36D89FCFC33B}" type="presParOf" srcId="{E47DAFB4-99F1-4352-93C1-69ACDDA00DCB}" destId="{233D7B72-ED5F-41E5-9DA6-C947629CFF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476A2-E798-4C0E-9595-5089AA347266}">
      <dsp:nvSpPr>
        <dsp:cNvPr id="0" name=""/>
        <dsp:cNvSpPr/>
      </dsp:nvSpPr>
      <dsp:spPr>
        <a:xfrm>
          <a:off x="0" y="671"/>
          <a:ext cx="525780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46671-E0A2-4BB5-85A3-3FDB490E466E}">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59204-C439-4ACE-B85C-4F82EDEF8AC0}">
      <dsp:nvSpPr>
        <dsp:cNvPr id="0" name=""/>
        <dsp:cNvSpPr/>
      </dsp:nvSpPr>
      <dsp:spPr>
        <a:xfrm>
          <a:off x="1816103" y="671"/>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Intuition: Design is an evolutionary process</a:t>
          </a:r>
        </a:p>
      </dsp:txBody>
      <dsp:txXfrm>
        <a:off x="1816103" y="671"/>
        <a:ext cx="3441696" cy="1572384"/>
      </dsp:txXfrm>
    </dsp:sp>
    <dsp:sp modelId="{03DD203E-A959-4CAD-A22B-52308EE23934}">
      <dsp:nvSpPr>
        <dsp:cNvPr id="0" name=""/>
        <dsp:cNvSpPr/>
      </dsp:nvSpPr>
      <dsp:spPr>
        <a:xfrm>
          <a:off x="0" y="1966151"/>
          <a:ext cx="525780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F8983-37BC-4C49-BDDB-4E36222EC82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5FD51-6851-4A6A-9CDC-FBB564E28F66}">
      <dsp:nvSpPr>
        <dsp:cNvPr id="0" name=""/>
        <dsp:cNvSpPr/>
      </dsp:nvSpPr>
      <dsp:spPr>
        <a:xfrm>
          <a:off x="1816103" y="1966151"/>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As you improve test and implementation, design will become more apparent</a:t>
          </a:r>
        </a:p>
      </dsp:txBody>
      <dsp:txXfrm>
        <a:off x="1816103" y="1966151"/>
        <a:ext cx="3441696" cy="1572384"/>
      </dsp:txXfrm>
    </dsp:sp>
    <dsp:sp modelId="{FEAA81F4-1CEA-4B8F-9024-D890E2EA114B}">
      <dsp:nvSpPr>
        <dsp:cNvPr id="0" name=""/>
        <dsp:cNvSpPr/>
      </dsp:nvSpPr>
      <dsp:spPr>
        <a:xfrm>
          <a:off x="0" y="3931632"/>
          <a:ext cx="525780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FB5A9-F92C-4B40-A855-A4DCADB51563}">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3D7B72-ED5F-41E5-9DA6-C947629CFF14}">
      <dsp:nvSpPr>
        <dsp:cNvPr id="0" name=""/>
        <dsp:cNvSpPr/>
      </dsp:nvSpPr>
      <dsp:spPr>
        <a:xfrm>
          <a:off x="1816103" y="3931632"/>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Refactoring steps might include: remove duplicate code, split big methods, modify inheritance, etc.</a:t>
          </a:r>
        </a:p>
      </dsp:txBody>
      <dsp:txXfrm>
        <a:off x="1816103" y="3931632"/>
        <a:ext cx="3441696"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 Kent Beck, </a:t>
            </a:r>
            <a:r>
              <a:rPr lang="en-US" sz="1200" b="0" i="0" u="none" strike="noStrike" kern="1200" dirty="0" err="1">
                <a:solidFill>
                  <a:schemeClr val="tx1"/>
                </a:solidFill>
                <a:effectLst/>
                <a:latin typeface="+mn-lt"/>
                <a:ea typeface="+mn-ea"/>
                <a:cs typeface="+mn-cs"/>
              </a:rPr>
              <a:t>eXtreme</a:t>
            </a:r>
            <a:r>
              <a:rPr lang="en-US" sz="1200" b="0" i="0" u="none" strike="noStrike" kern="1200" dirty="0">
                <a:solidFill>
                  <a:schemeClr val="tx1"/>
                </a:solidFill>
                <a:effectLst/>
                <a:latin typeface="+mn-lt"/>
                <a:ea typeface="+mn-ea"/>
                <a:cs typeface="+mn-cs"/>
              </a:rPr>
              <a:t>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There are a variety of _DD paradigms to structure your design and/or development activities, be they in agile or not. Behavior driven design, model driven development, feature driven development, and more – alphabet soup.</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are going to focus on one of these methodologies that is most strongly embraced by agile, and which we encourage you to use in your project: Test driven development (TDD). </a:t>
            </a:r>
            <a:r>
              <a:rPr lang="en-US" sz="1200" kern="1200" dirty="0">
                <a:solidFill>
                  <a:schemeClr val="tx1"/>
                </a:solidFill>
                <a:effectLst/>
                <a:latin typeface="+mn-lt"/>
                <a:ea typeface="+mn-ea"/>
                <a:cs typeface="+mn-cs"/>
              </a:rPr>
              <a:t>Programmers write unit tests minute by minute. These tests are collected and they must all run correctly. Customers write functional tests for the stories in an iteration. </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Step through graphic:</a:t>
            </a:r>
          </a:p>
          <a:p>
            <a:pPr marL="228600" indent="-228600" rtl="0" fontAlgn="base">
              <a:buAutoNum type="arabicPeriod"/>
            </a:pPr>
            <a:r>
              <a:rPr lang="en-US" sz="1200" b="0" i="0" u="none" strike="noStrike" kern="1200" dirty="0">
                <a:solidFill>
                  <a:schemeClr val="tx1"/>
                </a:solidFill>
                <a:effectLst/>
                <a:latin typeface="+mn-lt"/>
                <a:ea typeface="+mn-ea"/>
                <a:cs typeface="+mn-cs"/>
              </a:rPr>
              <a:t>Start with a feature or user story. IMPORTANT: You start with a spec not just of what your code should do, but what the test should do! What are the conditions of satisfaction?</a:t>
            </a:r>
          </a:p>
          <a:p>
            <a:pPr marL="228600" indent="-228600" rtl="0" fontAlgn="base">
              <a:buAutoNum type="arabicPeriod"/>
            </a:pPr>
            <a:r>
              <a:rPr lang="en-US" sz="1200" b="0" i="0" u="none" strike="noStrike" kern="1200" dirty="0">
                <a:solidFill>
                  <a:schemeClr val="tx1"/>
                </a:solidFill>
                <a:effectLst/>
                <a:latin typeface="+mn-lt"/>
                <a:ea typeface="+mn-ea"/>
                <a:cs typeface="+mn-cs"/>
              </a:rPr>
              <a:t>Write a test. Write the most basic test you can think of. Don’t stress about all of the conditions of satisfaction yet. Just get something that fails.</a:t>
            </a:r>
          </a:p>
          <a:p>
            <a:pPr marL="228600" indent="-228600" rtl="0" fontAlgn="base">
              <a:buAutoNum type="arabicPeriod"/>
            </a:pPr>
            <a:r>
              <a:rPr lang="en-US" sz="1200" b="0" i="0" u="none" strike="noStrike" kern="1200" dirty="0">
                <a:solidFill>
                  <a:schemeClr val="tx1"/>
                </a:solidFill>
                <a:effectLst/>
                <a:latin typeface="+mn-lt"/>
                <a:ea typeface="+mn-ea"/>
                <a:cs typeface="+mn-cs"/>
              </a:rPr>
              <a:t>Write some code that satisfies that test</a:t>
            </a:r>
          </a:p>
          <a:p>
            <a:pPr marL="228600" indent="-228600" rtl="0" fontAlgn="base">
              <a:buAutoNum type="arabicPeriod"/>
            </a:pPr>
            <a:r>
              <a:rPr lang="en-US" sz="1200" b="0" i="0" u="none" strike="noStrike" kern="1200" dirty="0">
                <a:solidFill>
                  <a:schemeClr val="tx1"/>
                </a:solidFill>
                <a:effectLst/>
                <a:latin typeface="+mn-lt"/>
                <a:ea typeface="+mn-ea"/>
                <a:cs typeface="+mn-cs"/>
              </a:rPr>
              <a:t>(Skip refactoring on first time around)</a:t>
            </a:r>
          </a:p>
          <a:p>
            <a:pPr marL="228600" indent="-228600" rtl="0" fontAlgn="base">
              <a:buAutoNum type="arabicPeriod"/>
            </a:pPr>
            <a:r>
              <a:rPr lang="en-US" sz="1200" b="0" i="0" u="none" strike="noStrike" kern="1200" dirty="0">
                <a:solidFill>
                  <a:schemeClr val="tx1"/>
                </a:solidFill>
                <a:effectLst/>
                <a:latin typeface="+mn-lt"/>
                <a:ea typeface="+mn-ea"/>
                <a:cs typeface="+mn-cs"/>
              </a:rPr>
              <a:t>Then strengthen test, and iterate.</a:t>
            </a:r>
          </a:p>
          <a:p>
            <a:pPr marL="228600" indent="-228600" rtl="0" fontAlgn="base">
              <a:buAutoNum type="arabicPeriod"/>
            </a:pPr>
            <a:r>
              <a:rPr lang="en-US" sz="1200" b="0" i="0" u="none" strike="noStrike" kern="1200" dirty="0">
                <a:solidFill>
                  <a:schemeClr val="tx1"/>
                </a:solidFill>
                <a:effectLst/>
                <a:latin typeface="+mn-lt"/>
                <a:ea typeface="+mn-ea"/>
                <a:cs typeface="+mn-cs"/>
              </a:rPr>
              <a:t>After a few times around, you may notice that your code could be refactored – structured differently for instance to reduce repetition. Do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Kent Beck originally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for very large projects with lots of technical complexity, some formal design process that happens before TDD may be called for, and could use any of the techniques we discussed in week 2!</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169651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TDD is important in agile, because being able to continuously evaluate the correctness and quality of software is important.</a:t>
            </a:r>
          </a:p>
          <a:p>
            <a:r>
              <a:rPr lang="en-US" dirty="0"/>
              <a:t>For example, this </a:t>
            </a:r>
            <a:r>
              <a:rPr lang="en-US"/>
              <a:t>feeds directly into another </a:t>
            </a:r>
            <a:r>
              <a:rPr lang="en-US" dirty="0"/>
              <a:t>key practice to enable agile processes is small, continuous releases.</a:t>
            </a:r>
          </a:p>
          <a:p>
            <a:endParaRPr lang="en-US" dirty="0"/>
          </a:p>
          <a:p>
            <a:r>
              <a:rPr lang="en-US"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endParaRPr lang="en-US" dirty="0"/>
          </a:p>
          <a:p>
            <a:r>
              <a:rPr lang="en-US" dirty="0"/>
              <a:t>Continuous delivery typically involves multiple stages. For example, the graphic on the right of this slide shows the continuous release platform at Facebook, where each change is released directly once it’s merged into the master branch.</a:t>
            </a:r>
          </a:p>
          <a:p>
            <a:endParaRPr lang="en-US" dirty="0"/>
          </a:p>
          <a:p>
            <a:r>
              <a:rPr lang="en-US" dirty="0"/>
              <a:t>Here’s how it works in the </a:t>
            </a:r>
            <a:r>
              <a:rPr lang="en-US" dirty="0" err="1"/>
              <a:t>facebook</a:t>
            </a:r>
            <a:r>
              <a:rPr lang="en-US" dirty="0"/>
              <a:t> figure: First, the changes go through a series of automated internal tests (again, hooray TDD), once they pass those they are merged into the master branch. Then, it’s pushed to </a:t>
            </a:r>
            <a:r>
              <a:rPr lang="en-US" dirty="0" err="1"/>
              <a:t>facebook</a:t>
            </a:r>
            <a:r>
              <a:rPr lang="en-US"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lang="en-US" dirty="0" err="1"/>
              <a:t>nto</a:t>
            </a:r>
            <a:r>
              <a:rPr lang="en-US" dirty="0"/>
              <a:t> deployed until the feature is ready to be released to a set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527358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surprising that this meme dates back to at least the 1970’s, and long before the internet, was photocopied and hung up on the wall in many offices, particularly at software companies. These are not new problems: understanding what the customer wants the software to be, and then ensuring that we implement something that solves that problem is not easy. We’ll provide some historical context of how software was built between the 1960’s and today. </a:t>
            </a:r>
          </a:p>
          <a:p>
            <a:endParaRPr lang="en-US" dirty="0"/>
          </a:p>
          <a:p>
            <a:r>
              <a:rPr lang="en-US" dirty="0"/>
              <a:t>Throughout this historical journey, we will see that each approach had proponents who insisted that as long as some particular process was followed, success was surely guaranteed. Using the power of hindsight, we’ll try to tease apart some best practices that work better than others, and more importantly, under what contexts you might want to try each approach</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609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Tldr</a:t>
            </a:r>
            <a:r>
              <a:rPr lang="en-US" dirty="0"/>
              <a:t>; Most buildings are built using the same process, which involves discrete steps that can be repeated at scale: pouring concrete, welding, hanging panels, etc. Software is not tangible, and while we try to reuse ideas and processes, it’s not as obvious to see those pieces. But, this context is useful to understand how we get to waterfall</a:t>
            </a:r>
          </a:p>
          <a:p>
            <a:endParaRPr lang="en-US" dirty="0"/>
          </a:p>
          <a:p>
            <a:r>
              <a:rPr lang="en-US" dirty="0"/>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endParaRPr lang="en-US" dirty="0"/>
          </a:p>
          <a:p>
            <a:r>
              <a:rPr lang="en-US" dirty="0"/>
              <a:t>Summary: There are clearly-defined phases, each of which can be checked, and construction usually proceeds along a similar schedule.</a:t>
            </a:r>
          </a:p>
          <a:p>
            <a:endParaRPr lang="en-US" dirty="0"/>
          </a:p>
          <a:p>
            <a:r>
              <a:rPr lang="en-US" dirty="0"/>
              <a:t>Contrast:</a:t>
            </a:r>
          </a:p>
          <a:p>
            <a:r>
              <a:rPr lang="en-US" dirty="0"/>
              <a:t>Software is not tangible (can’t see it or progress on it, unlike this building)</a:t>
            </a:r>
          </a:p>
          <a:p>
            <a:r>
              <a:rPr lang="en-US" dirty="0"/>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35853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2589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1/27/22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1/27/22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1/27/22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1/27/22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1/27/22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1/27/22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1/27/22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1/27/22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1/27/22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1/27/22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1/27/22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1/27/22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1/27/22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hyperlink" Target="https://engineering.fb.com/2017/08/31/web/rapid-release-at-massive-scale/"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usinessballs.com/amusement-stress-relief/tree-swing-cartoon-pictures-early-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14</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7" name="TextBox 6">
            <a:extLst>
              <a:ext uri="{FF2B5EF4-FFF2-40B4-BE49-F238E27FC236}">
                <a16:creationId xmlns:a16="http://schemas.microsoft.com/office/drawing/2014/main" id="{9358E94A-2286-2842-A4A2-14D312364706}"/>
              </a:ext>
            </a:extLst>
          </p:cNvPr>
          <p:cNvSpPr txBox="1"/>
          <p:nvPr/>
        </p:nvSpPr>
        <p:spPr>
          <a:xfrm>
            <a:off x="2345960" y="1690688"/>
            <a:ext cx="8836702" cy="470898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l"/>
            <a:r>
              <a:rPr lang="en-US" sz="3200" b="0" i="0" u="none" strike="noStrike" dirty="0">
                <a:solidFill>
                  <a:srgbClr val="000000"/>
                </a:solidFill>
                <a:effectLst/>
                <a:latin typeface="Calibri" panose="020F0502020204030204" pitchFamily="34" charset="0"/>
                <a:cs typeface="Calibri" panose="020F0502020204030204" pitchFamily="34" charset="0"/>
              </a:rPr>
              <a:t>Individuals and interactions </a:t>
            </a:r>
            <a:r>
              <a:rPr lang="en-US" sz="2800" b="0" i="0" u="none" strike="noStrike" dirty="0">
                <a:solidFill>
                  <a:srgbClr val="000000"/>
                </a:solidFill>
                <a:effectLst/>
                <a:latin typeface="Calibri" panose="020F0502020204030204" pitchFamily="34" charset="0"/>
                <a:cs typeface="Calibri" panose="020F0502020204030204" pitchFamily="34" charset="0"/>
              </a:rPr>
              <a:t>over processes and tools</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Working software </a:t>
            </a:r>
            <a:r>
              <a:rPr lang="en-US" sz="2800" b="0" i="0" u="none" strike="noStrike" dirty="0">
                <a:solidFill>
                  <a:srgbClr val="000000"/>
                </a:solidFill>
                <a:effectLst/>
                <a:latin typeface="Calibri" panose="020F0502020204030204" pitchFamily="34" charset="0"/>
                <a:cs typeface="Calibri" panose="020F0502020204030204" pitchFamily="34" charset="0"/>
              </a:rPr>
              <a:t>over comprehensive documentation</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Customer collaboration </a:t>
            </a:r>
            <a:r>
              <a:rPr lang="en-US" sz="2800" b="0" i="0" u="none" strike="noStrike" dirty="0">
                <a:solidFill>
                  <a:srgbClr val="000000"/>
                </a:solidFill>
                <a:effectLst/>
                <a:latin typeface="Calibri" panose="020F0502020204030204" pitchFamily="34" charset="0"/>
                <a:cs typeface="Calibri" panose="020F0502020204030204" pitchFamily="34" charset="0"/>
              </a:rPr>
              <a:t>over contract negotiation</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Responding to change </a:t>
            </a:r>
            <a:r>
              <a:rPr lang="en-US" sz="2800" b="0" i="0" u="none" strike="noStrike" dirty="0">
                <a:solidFill>
                  <a:srgbClr val="000000"/>
                </a:solidFill>
                <a:effectLst/>
                <a:latin typeface="Calibri" panose="020F0502020204030204" pitchFamily="34" charset="0"/>
                <a:cs typeface="Calibri" panose="020F0502020204030204" pitchFamily="34" charset="0"/>
              </a:rPr>
              <a:t>over following a plan</a:t>
            </a: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l"/>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18</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Tree>
    <p:extLst>
      <p:ext uri="{BB962C8B-B14F-4D97-AF65-F5344CB8AC3E}">
        <p14:creationId xmlns:p14="http://schemas.microsoft.com/office/powerpoint/2010/main" val="153173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design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TextBox 4">
            <a:extLst>
              <a:ext uri="{FF2B5EF4-FFF2-40B4-BE49-F238E27FC236}">
                <a16:creationId xmlns:a16="http://schemas.microsoft.com/office/drawing/2014/main" id="{8CF12720-26FE-E242-9384-F836843CC352}"/>
              </a:ext>
            </a:extLst>
          </p:cNvPr>
          <p:cNvSpPr txBox="1"/>
          <p:nvPr/>
        </p:nvSpPr>
        <p:spPr>
          <a:xfrm>
            <a:off x="9151775" y="1500160"/>
            <a:ext cx="2202025" cy="1436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800" dirty="0">
                <a:solidFill>
                  <a:schemeClr val="tx1"/>
                </a:solidFill>
                <a:highlight>
                  <a:srgbClr val="FFFF00"/>
                </a:highlight>
              </a:rPr>
              <a:t>TODO</a:t>
            </a:r>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22</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2F833-FC19-A34A-BC21-1BF1DC9B12BD}"/>
              </a:ext>
            </a:extLst>
          </p:cNvPr>
          <p:cNvSpPr>
            <a:spLocks noGrp="1"/>
          </p:cNvSpPr>
          <p:nvPr>
            <p:ph type="title"/>
          </p:nvPr>
        </p:nvSpPr>
        <p:spPr>
          <a:xfrm>
            <a:off x="838200" y="557188"/>
            <a:ext cx="4862848" cy="5569291"/>
          </a:xfrm>
        </p:spPr>
        <p:txBody>
          <a:bodyPr vert="horz" lIns="91440" tIns="45720" rIns="91440" bIns="45720" rtlCol="0" anchor="ctr">
            <a:normAutofit/>
          </a:bodyPr>
          <a:lstStyle/>
          <a:p>
            <a:r>
              <a:rPr lang="en-US" sz="5200" kern="1200">
                <a:solidFill>
                  <a:schemeClr val="tx1"/>
                </a:solidFill>
                <a:latin typeface="+mj-lt"/>
                <a:ea typeface="+mj-ea"/>
                <a:cs typeface="+mj-cs"/>
              </a:rPr>
              <a:t>Test Driven Development: Design</a:t>
            </a:r>
          </a:p>
        </p:txBody>
      </p:sp>
      <p:sp>
        <p:nvSpPr>
          <p:cNvPr id="5" name="Slide Number Placeholder 4">
            <a:extLst>
              <a:ext uri="{FF2B5EF4-FFF2-40B4-BE49-F238E27FC236}">
                <a16:creationId xmlns:a16="http://schemas.microsoft.com/office/drawing/2014/main" id="{EBBCCCCE-E83A-6647-95F3-E521447B2E5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a:pPr>
                <a:spcAft>
                  <a:spcPts val="600"/>
                </a:spcAft>
              </a:pPr>
              <a:t>23</a:t>
            </a:fld>
            <a:endParaRPr lang="en-US"/>
          </a:p>
        </p:txBody>
      </p:sp>
      <p:graphicFrame>
        <p:nvGraphicFramePr>
          <p:cNvPr id="20" name="Content Placeholder 2">
            <a:extLst>
              <a:ext uri="{FF2B5EF4-FFF2-40B4-BE49-F238E27FC236}">
                <a16:creationId xmlns:a16="http://schemas.microsoft.com/office/drawing/2014/main" id="{106FF6E7-C125-4FE2-9466-60CC70531DBD}"/>
              </a:ext>
            </a:extLst>
          </p:cNvPr>
          <p:cNvGraphicFramePr>
            <a:graphicFrameLocks noGrp="1"/>
          </p:cNvGraphicFramePr>
          <p:nvPr>
            <p:ph sz="half" idx="1"/>
            <p:extLst>
              <p:ext uri="{D42A27DB-BD31-4B8C-83A1-F6EECF244321}">
                <p14:modId xmlns:p14="http://schemas.microsoft.com/office/powerpoint/2010/main" val="622380393"/>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4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A4878-D579-8A4F-8DAF-3417092F4244}"/>
              </a:ext>
            </a:extLst>
          </p:cNvPr>
          <p:cNvSpPr>
            <a:spLocks noGrp="1"/>
          </p:cNvSpPr>
          <p:nvPr>
            <p:ph type="title"/>
          </p:nvPr>
        </p:nvSpPr>
        <p:spPr/>
        <p:txBody>
          <a:bodyPr/>
          <a:lstStyle/>
          <a:p>
            <a:r>
              <a:rPr lang="en-US" dirty="0"/>
              <a:t>Agile Practice: Small, Continuous Releases</a:t>
            </a:r>
          </a:p>
        </p:txBody>
      </p:sp>
      <p:sp>
        <p:nvSpPr>
          <p:cNvPr id="3" name="Content Placeholder 2">
            <a:extLst>
              <a:ext uri="{FF2B5EF4-FFF2-40B4-BE49-F238E27FC236}">
                <a16:creationId xmlns:a16="http://schemas.microsoft.com/office/drawing/2014/main" id="{C63DBF6C-B689-B94C-B219-95AEDBF78E3B}"/>
              </a:ext>
            </a:extLst>
          </p:cNvPr>
          <p:cNvSpPr>
            <a:spLocks noGrp="1"/>
          </p:cNvSpPr>
          <p:nvPr>
            <p:ph sz="half" idx="1"/>
          </p:nvPr>
        </p:nvSpPr>
        <p:spPr>
          <a:xfrm>
            <a:off x="838200" y="1825625"/>
            <a:ext cx="3973643" cy="4351338"/>
          </a:xfrm>
        </p:spPr>
        <p:txBody>
          <a:bodyPr/>
          <a:lstStyle/>
          <a:p>
            <a:r>
              <a:rPr lang="en-US" dirty="0"/>
              <a:t>System is put into production before solving the full problem – new releases happen fast (monthly, daily, hourly…)</a:t>
            </a:r>
          </a:p>
          <a:p>
            <a:r>
              <a:rPr lang="en-US" dirty="0"/>
              <a:t>Multiple release phases for fast-feedback</a:t>
            </a:r>
          </a:p>
          <a:p>
            <a:r>
              <a:rPr lang="en-US" dirty="0"/>
              <a:t>More in week 8</a:t>
            </a:r>
          </a:p>
        </p:txBody>
      </p:sp>
      <p:sp>
        <p:nvSpPr>
          <p:cNvPr id="5" name="Slide Number Placeholder 4">
            <a:extLst>
              <a:ext uri="{FF2B5EF4-FFF2-40B4-BE49-F238E27FC236}">
                <a16:creationId xmlns:a16="http://schemas.microsoft.com/office/drawing/2014/main" id="{36ED3313-18E0-1F49-A8E6-CF085BF036A9}"/>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11" name="TextBox 10">
            <a:extLst>
              <a:ext uri="{FF2B5EF4-FFF2-40B4-BE49-F238E27FC236}">
                <a16:creationId xmlns:a16="http://schemas.microsoft.com/office/drawing/2014/main" id="{8F0218F5-4CDB-F44E-B377-5DEB62AA9B22}"/>
              </a:ext>
            </a:extLst>
          </p:cNvPr>
          <p:cNvSpPr txBox="1"/>
          <p:nvPr/>
        </p:nvSpPr>
        <p:spPr>
          <a:xfrm>
            <a:off x="4017364" y="679054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2" name="GIYNPgGn5SctXdIGAAAAAAAkALkybj0JAAAB.jpg" descr="GIYNPgGn5SctXdIGAAAAAAAkALkybj0JAAAB.jpg">
            <a:extLst>
              <a:ext uri="{FF2B5EF4-FFF2-40B4-BE49-F238E27FC236}">
                <a16:creationId xmlns:a16="http://schemas.microsoft.com/office/drawing/2014/main" id="{AACF7DF2-5940-8D48-929D-D85A49F586EA}"/>
              </a:ext>
            </a:extLst>
          </p:cNvPr>
          <p:cNvPicPr>
            <a:picLocks noChangeAspect="1"/>
          </p:cNvPicPr>
          <p:nvPr/>
        </p:nvPicPr>
        <p:blipFill>
          <a:blip r:embed="rId3"/>
          <a:stretch>
            <a:fillRect/>
          </a:stretch>
        </p:blipFill>
        <p:spPr>
          <a:xfrm>
            <a:off x="4811843" y="1783908"/>
            <a:ext cx="7206834" cy="4053845"/>
          </a:xfrm>
          <a:prstGeom prst="rect">
            <a:avLst/>
          </a:prstGeom>
          <a:ln w="12700">
            <a:miter lim="400000"/>
          </a:ln>
        </p:spPr>
      </p:pic>
      <p:sp>
        <p:nvSpPr>
          <p:cNvPr id="13" name="TextBox 12">
            <a:extLst>
              <a:ext uri="{FF2B5EF4-FFF2-40B4-BE49-F238E27FC236}">
                <a16:creationId xmlns:a16="http://schemas.microsoft.com/office/drawing/2014/main" id="{E4DF6BCF-42D0-5F43-816C-7767C9D8AE1D}"/>
              </a:ext>
            </a:extLst>
          </p:cNvPr>
          <p:cNvSpPr txBox="1"/>
          <p:nvPr/>
        </p:nvSpPr>
        <p:spPr>
          <a:xfrm>
            <a:off x="7884826" y="6775554"/>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5" name="https://engineering.fb.com/2017/08/31/web/rapid-release-at-massive-scale/">
            <a:extLst>
              <a:ext uri="{FF2B5EF4-FFF2-40B4-BE49-F238E27FC236}">
                <a16:creationId xmlns:a16="http://schemas.microsoft.com/office/drawing/2014/main" id="{C3289E8D-DC57-3E4C-BF55-7B4106DE46D5}"/>
              </a:ext>
            </a:extLst>
          </p:cNvPr>
          <p:cNvSpPr txBox="1"/>
          <p:nvPr/>
        </p:nvSpPr>
        <p:spPr>
          <a:xfrm>
            <a:off x="5556879" y="5877063"/>
            <a:ext cx="6107441" cy="332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sz="1500" u="sng" dirty="0">
                <a:hlinkClick r:id="rId4"/>
              </a:rPr>
              <a:t>https://engineering.fb.com/2017/08/31/web/rapid-release-at-massive-scale/</a:t>
            </a:r>
          </a:p>
        </p:txBody>
      </p:sp>
    </p:spTree>
    <p:extLst>
      <p:ext uri="{BB962C8B-B14F-4D97-AF65-F5344CB8AC3E}">
        <p14:creationId xmlns:p14="http://schemas.microsoft.com/office/powerpoint/2010/main" val="3361287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a:t>
            </a:r>
            <a:r>
              <a:rPr lang="en-US"/>
              <a:t>driven design</a:t>
            </a:r>
            <a:endParaRPr lang="en-US" dirty="0"/>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5" name="TextBox 4">
            <a:extLst>
              <a:ext uri="{FF2B5EF4-FFF2-40B4-BE49-F238E27FC236}">
                <a16:creationId xmlns:a16="http://schemas.microsoft.com/office/drawing/2014/main" id="{8CF12720-26FE-E242-9384-F836843CC352}"/>
              </a:ext>
            </a:extLst>
          </p:cNvPr>
          <p:cNvSpPr txBox="1"/>
          <p:nvPr/>
        </p:nvSpPr>
        <p:spPr>
          <a:xfrm>
            <a:off x="9151775" y="1500160"/>
            <a:ext cx="2202025" cy="1436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800" dirty="0">
                <a:solidFill>
                  <a:schemeClr val="tx1"/>
                </a:solidFill>
                <a:highlight>
                  <a:srgbClr val="FFFF00"/>
                </a:highlight>
              </a:rPr>
              <a:t>TODO</a:t>
            </a:r>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a:bodyPr>
          <a:lstStyle/>
          <a:p>
            <a:r>
              <a:rPr lang="en-US" dirty="0"/>
              <a:t>What has changed in the past 50 years?</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026" name="Picture 2">
            <a:extLst>
              <a:ext uri="{FF2B5EF4-FFF2-40B4-BE49-F238E27FC236}">
                <a16:creationId xmlns:a16="http://schemas.microsoft.com/office/drawing/2014/main" id="{4544C0FE-8988-6149-9291-9DA7124BE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0" y="1646634"/>
            <a:ext cx="6972300" cy="440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E0F4D-4DB6-4A40-9DA6-3A1D7F76A50B}"/>
              </a:ext>
            </a:extLst>
          </p:cNvPr>
          <p:cNvSpPr txBox="1"/>
          <p:nvPr/>
        </p:nvSpPr>
        <p:spPr>
          <a:xfrm>
            <a:off x="7910804" y="6031625"/>
            <a:ext cx="3080657" cy="50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History of the tire swing meme</a:t>
            </a:r>
            <a:endParaRPr lang="en-US" dirty="0">
              <a:solidFill>
                <a:schemeClr val="tx1"/>
              </a:solidFill>
            </a:endParaRPr>
          </a:p>
        </p:txBody>
      </p:sp>
    </p:spTree>
    <p:extLst>
      <p:ext uri="{BB962C8B-B14F-4D97-AF65-F5344CB8AC3E}">
        <p14:creationId xmlns:p14="http://schemas.microsoft.com/office/powerpoint/2010/main" val="16354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D526E-2C6D-D848-BA59-53FE0E5BA85E}"/>
              </a:ext>
            </a:extLst>
          </p:cNvPr>
          <p:cNvSpPr>
            <a:spLocks noGrp="1"/>
          </p:cNvSpPr>
          <p:nvPr>
            <p:ph type="title"/>
          </p:nvPr>
        </p:nvSpPr>
        <p:spPr>
          <a:xfrm>
            <a:off x="5297762" y="329184"/>
            <a:ext cx="6251110" cy="1783080"/>
          </a:xfrm>
        </p:spPr>
        <p:txBody>
          <a:bodyPr anchor="b">
            <a:normAutofit/>
          </a:bodyPr>
          <a:lstStyle/>
          <a:p>
            <a:r>
              <a:rPr lang="en-US" sz="4600"/>
              <a:t>Planning Engineering Projects</a:t>
            </a:r>
          </a:p>
        </p:txBody>
      </p:sp>
      <p:pic>
        <p:nvPicPr>
          <p:cNvPr id="5" name="payton-tuttle-HBanMaucOKo-unsplash.jpg" descr="payton-tuttle-HBanMaucOKo-unsplash.jpg">
            <a:extLst>
              <a:ext uri="{FF2B5EF4-FFF2-40B4-BE49-F238E27FC236}">
                <a16:creationId xmlns:a16="http://schemas.microsoft.com/office/drawing/2014/main" id="{D8F35A4E-C678-4B40-A0A1-1A718A3F305B}"/>
              </a:ext>
            </a:extLst>
          </p:cNvPr>
          <p:cNvPicPr>
            <a:picLocks noChangeAspect="1"/>
          </p:cNvPicPr>
          <p:nvPr/>
        </p:nvPicPr>
        <p:blipFill rotWithShape="1">
          <a:blip r:embed="rId3"/>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ADC3A-8BEF-B84D-8DA7-281D1154F28F}"/>
              </a:ext>
            </a:extLst>
          </p:cNvPr>
          <p:cNvSpPr>
            <a:spLocks noGrp="1"/>
          </p:cNvSpPr>
          <p:nvPr>
            <p:ph idx="1"/>
          </p:nvPr>
        </p:nvSpPr>
        <p:spPr>
          <a:xfrm>
            <a:off x="5297762" y="2706624"/>
            <a:ext cx="6251110" cy="3483864"/>
          </a:xfrm>
        </p:spPr>
        <p:txBody>
          <a:bodyPr>
            <a:normAutofit/>
          </a:bodyPr>
          <a:lstStyle/>
          <a:p>
            <a:pPr marL="0" indent="0">
              <a:buNone/>
            </a:pPr>
            <a:r>
              <a:rPr lang="en-US" sz="2200"/>
              <a:t>In contrast to software:</a:t>
            </a:r>
          </a:p>
          <a:p>
            <a:r>
              <a:rPr lang="en-US" sz="2200"/>
              <a:t>Mechanical in nature</a:t>
            </a:r>
          </a:p>
          <a:p>
            <a:r>
              <a:rPr lang="en-US" sz="2200"/>
              <a:t>Highly standardized:</a:t>
            </a:r>
          </a:p>
          <a:p>
            <a:pPr lvl="1"/>
            <a:r>
              <a:rPr lang="en-US" sz="2200"/>
              <a:t>Design process</a:t>
            </a:r>
          </a:p>
          <a:p>
            <a:pPr lvl="1"/>
            <a:r>
              <a:rPr lang="en-US" sz="2200"/>
              <a:t>Materials</a:t>
            </a:r>
          </a:p>
          <a:p>
            <a:pPr lvl="1"/>
            <a:r>
              <a:rPr lang="en-US" sz="2200"/>
              <a:t>Construction process</a:t>
            </a:r>
          </a:p>
        </p:txBody>
      </p:sp>
      <p:sp>
        <p:nvSpPr>
          <p:cNvPr id="4" name="Slide Number Placeholder 3">
            <a:extLst>
              <a:ext uri="{FF2B5EF4-FFF2-40B4-BE49-F238E27FC236}">
                <a16:creationId xmlns:a16="http://schemas.microsoft.com/office/drawing/2014/main" id="{47BBF709-BABE-6F44-9D34-C9B931C5212B}"/>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146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10847</TotalTime>
  <Words>4313</Words>
  <Application>Microsoft Macintosh PowerPoint</Application>
  <PresentationFormat>Widescreen</PresentationFormat>
  <Paragraphs>376</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Times New Roman</vt:lpstr>
      <vt:lpstr>Calibri</vt:lpstr>
      <vt:lpstr>Arial</vt:lpstr>
      <vt:lpstr>Verdana</vt:lpstr>
      <vt:lpstr>Calibri Light</vt:lpstr>
      <vt:lpstr>Office Theme</vt:lpstr>
      <vt:lpstr>CS 4350: Fundamentals of Software Engineering Lesson 3.2: Software Development Processes</vt:lpstr>
      <vt:lpstr>Learning Goals for this Lesson</vt:lpstr>
      <vt:lpstr>Review: How to make sure we are building the right thing</vt:lpstr>
      <vt:lpstr>What has changed in the past 50 years?</vt:lpstr>
      <vt:lpstr>Software Process: Code + Fix</vt:lpstr>
      <vt:lpstr>A brief history of software planning</vt:lpstr>
      <vt:lpstr>Planning Engineering Projects</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Values Increase Efficiency and Embrace Change</vt:lpstr>
      <vt:lpstr>Agile Processes are Iterative</vt:lpstr>
      <vt:lpstr>Agile Processes Reduce Risk by Time Boxing</vt:lpstr>
      <vt:lpstr>Agile Practice: Everyone is Responsible for Quality</vt:lpstr>
      <vt:lpstr>Agile Practice: Test Driven Development</vt:lpstr>
      <vt:lpstr>Test Driven Development: Design</vt:lpstr>
      <vt:lpstr>Agile Practice: Small, Continuous Releases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189</cp:revision>
  <dcterms:created xsi:type="dcterms:W3CDTF">2021-01-07T15:19:22Z</dcterms:created>
  <dcterms:modified xsi:type="dcterms:W3CDTF">2022-01-27T20:56:24Z</dcterms:modified>
</cp:coreProperties>
</file>